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T Sans Narrow" panose="020B0506020203020204" pitchFamily="34" charset="-52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068DEF-B30D-4907-85E0-7311BDA13038}">
  <a:tblStyle styleId="{BF068DEF-B30D-4907-85E0-7311BDA13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ad8960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ad8960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ad896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bad896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ad896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bad896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62b2170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62b2170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905fd49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905fd49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ad8960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ad8960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22cf26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22cf26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ad8960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ad8960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06CA231-A78C-6F1F-BFA1-F170FB4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>
            <a:extLst>
              <a:ext uri="{FF2B5EF4-FFF2-40B4-BE49-F238E27FC236}">
                <a16:creationId xmlns:a16="http://schemas.microsoft.com/office/drawing/2014/main" id="{10EF2920-98A9-1546-86BE-2F35403B1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>
            <a:extLst>
              <a:ext uri="{FF2B5EF4-FFF2-40B4-BE49-F238E27FC236}">
                <a16:creationId xmlns:a16="http://schemas.microsoft.com/office/drawing/2014/main" id="{AB67854D-D162-80A7-37B6-D3E34A156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2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62b217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62b217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905fd49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905fd49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62b21708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62b21708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62b2170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62b2170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520887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c520887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a62b217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a62b217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62b217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62b217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a62b217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a62b217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44950"/>
            <a:ext cx="7136700" cy="154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Misinformation </a:t>
            </a:r>
            <a:r>
              <a:rPr lang="en-US" dirty="0"/>
              <a:t>Protection </a:t>
            </a:r>
            <a:r>
              <a:rPr lang="ro" dirty="0"/>
              <a:t>in Communication Networks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26512" y="2850039"/>
            <a:ext cx="488121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ro" sz="2000" dirty="0"/>
              <a:t>Lorand Ladnai, Mihael Stoyanov,</a:t>
            </a:r>
            <a:r>
              <a:rPr lang="en-US" sz="2000" dirty="0"/>
              <a:t> </a:t>
            </a:r>
            <a:r>
              <a:rPr lang="ro" sz="2000" dirty="0"/>
              <a:t>Dimitar Kochev</a:t>
            </a:r>
            <a:r>
              <a:rPr lang="en-US" sz="2000" dirty="0"/>
              <a:t>, </a:t>
            </a:r>
            <a:r>
              <a:rPr lang="ro" sz="2000" dirty="0"/>
              <a:t>Matei Pop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259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if we protect the high-degree nodes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3803" t="5829" r="7959"/>
          <a:stretch/>
        </p:blipFill>
        <p:spPr>
          <a:xfrm>
            <a:off x="249600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l="3973" t="6059" r="8122"/>
          <a:stretch/>
        </p:blipFill>
        <p:spPr>
          <a:xfrm>
            <a:off x="4677775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65075" y="1409446"/>
            <a:ext cx="3554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270450" y="144982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70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Distribution among simulations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895194"/>
            <a:ext cx="4236201" cy="2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09376"/>
            <a:ext cx="4478076" cy="29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;p21">
            <a:extLst>
              <a:ext uri="{FF2B5EF4-FFF2-40B4-BE49-F238E27FC236}">
                <a16:creationId xmlns:a16="http://schemas.microsoft.com/office/drawing/2014/main" id="{0CA3D0B2-902A-98CD-59F8-D8ECFFD56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5" name="Google Shape;126;p21">
            <a:extLst>
              <a:ext uri="{FF2B5EF4-FFF2-40B4-BE49-F238E27FC236}">
                <a16:creationId xmlns:a16="http://schemas.microsoft.com/office/drawing/2014/main" id="{685F7F24-91A9-9527-C00B-74E3A998AF9E}"/>
              </a:ext>
            </a:extLst>
          </p:cNvPr>
          <p:cNvSpPr txBox="1"/>
          <p:nvPr/>
        </p:nvSpPr>
        <p:spPr>
          <a:xfrm>
            <a:off x="4572000" y="1266325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37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Random protection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49400"/>
            <a:ext cx="4188876" cy="2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50" y="2712931"/>
            <a:ext cx="4188876" cy="24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11700" y="1652877"/>
            <a:ext cx="3981600" cy="106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protection</a:t>
            </a: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performance on both networks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Similar number of time steps for the original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Slightly lower duration for synthetic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88EAB6-6CFF-D40C-6CE9-F2BE3B41D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81023"/>
              </p:ext>
            </p:extLst>
          </p:nvPr>
        </p:nvGraphicFramePr>
        <p:xfrm>
          <a:off x="165526" y="1927275"/>
          <a:ext cx="2698178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35985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4419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9BA8C-7F5D-4338-B9C9-A9C1CD83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04764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49.392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50.934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32.895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36.205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38.239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21.308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22.426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23.165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6B8852-988B-CFAF-A857-B7FDD0CA0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04611"/>
              </p:ext>
            </p:extLst>
          </p:nvPr>
        </p:nvGraphicFramePr>
        <p:xfrm>
          <a:off x="3220612" y="1916110"/>
          <a:ext cx="2698179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19378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30716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022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0.271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02207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17839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3AD45A-9D66-31DA-B11A-7F9423A9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49733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50.881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50.997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32.582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21.252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22.123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22.786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3829E3-278C-AAA5-D9BF-CC23985D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76767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0156-F20E-401D-1B49-91101A476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30702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49.259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50.911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32.772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35.849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38.053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22.155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22.671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E10524-24FE-D86F-8EBE-D023D7ECEC1B}"/>
              </a:ext>
            </a:extLst>
          </p:cNvPr>
          <p:cNvSpPr txBox="1"/>
          <p:nvPr/>
        </p:nvSpPr>
        <p:spPr>
          <a:xfrm>
            <a:off x="3455675" y="1077644"/>
            <a:ext cx="222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Network</a:t>
            </a:r>
            <a:endParaRPr lang="bg-BG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211111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Further discussion and possible alternative methods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082027"/>
            <a:ext cx="8520600" cy="3302700"/>
          </a:xfrm>
          <a:prstGeom prst="rect">
            <a:avLst/>
          </a:prstGeom>
        </p:spPr>
        <p:txBody>
          <a:bodyPr spcFirstLastPara="1" wrap="square" lIns="91425" tIns="414000" rIns="91425" bIns="91425" anchor="t" anchorCtr="0">
            <a:norm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Pagerank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Betweenness centrality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SEIR model</a:t>
            </a:r>
            <a:endParaRPr lang="en-US" dirty="0"/>
          </a:p>
          <a:p>
            <a:pPr marL="1143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Possible real-life use of our results:</a:t>
            </a:r>
          </a:p>
          <a:p>
            <a:pPr>
              <a:lnSpc>
                <a:spcPct val="160000"/>
              </a:lnSpc>
            </a:pPr>
            <a:r>
              <a:rPr lang="en-US" dirty="0"/>
              <a:t>Rural remote areas without internet access</a:t>
            </a:r>
          </a:p>
          <a:p>
            <a:pPr>
              <a:lnSpc>
                <a:spcPct val="160000"/>
              </a:lnSpc>
            </a:pPr>
            <a:r>
              <a:rPr lang="en-US" dirty="0"/>
              <a:t>Military or security networks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Limitations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523999"/>
            <a:ext cx="8520600" cy="30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The original network structure: the central node's high degree makes it critical for network connectivity. Its removal would lead to the isolation of  many nodes.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Time for comparison with more</a:t>
            </a:r>
            <a:r>
              <a:rPr lang="en-US" dirty="0">
                <a:solidFill>
                  <a:srgbClr val="000000"/>
                </a:solidFill>
              </a:rPr>
              <a:t> naturally occurring social networks</a:t>
            </a:r>
            <a:r>
              <a:rPr lang="ro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or generated </a:t>
            </a:r>
            <a:r>
              <a:rPr lang="ro" dirty="0">
                <a:solidFill>
                  <a:srgbClr val="000000"/>
                </a:solidFill>
              </a:rPr>
              <a:t>networks.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Extras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00" y="646775"/>
            <a:ext cx="614379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1372975"/>
            <a:ext cx="6927350" cy="34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 idx="4294967295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 model on the synthetic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34" y="2653876"/>
            <a:ext cx="4280292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12" y="2755673"/>
            <a:ext cx="4191852" cy="25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89875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99" y="58950"/>
            <a:ext cx="4280301" cy="24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48650F-373C-8CC7-51BF-2EF25D55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>
            <a:extLst>
              <a:ext uri="{FF2B5EF4-FFF2-40B4-BE49-F238E27FC236}">
                <a16:creationId xmlns:a16="http://schemas.microsoft.com/office/drawing/2014/main" id="{AF08BADD-8F52-A0ED-A13C-D438FF825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F3F86B-4DA4-11BC-797A-38778035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74281"/>
              </p:ext>
            </p:extLst>
          </p:nvPr>
        </p:nvGraphicFramePr>
        <p:xfrm>
          <a:off x="165526" y="1927275"/>
          <a:ext cx="2698178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35985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4419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182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0.523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59036-3585-B0B1-9500-6C0A8CE9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81476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9168D-20C2-DF6E-6DE4-EBC6B470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13605"/>
              </p:ext>
            </p:extLst>
          </p:nvPr>
        </p:nvGraphicFramePr>
        <p:xfrm>
          <a:off x="3220612" y="1916110"/>
          <a:ext cx="2698179" cy="1083753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19378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30716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022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02207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17839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074584-AB4A-4F22-3D74-05A8C520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11251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C8A8D-6D9B-BAA1-1349-C83C30B70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58817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0C4AF-ADB0-4E30-09D7-A61E64E9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87263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13.698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14.070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D7F8BA-FF9E-09AA-914D-0C73525CF07A}"/>
              </a:ext>
            </a:extLst>
          </p:cNvPr>
          <p:cNvSpPr txBox="1"/>
          <p:nvPr/>
        </p:nvSpPr>
        <p:spPr>
          <a:xfrm>
            <a:off x="3338142" y="1176881"/>
            <a:ext cx="246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Synthetic Network</a:t>
            </a:r>
            <a:endParaRPr lang="bg-BG" sz="2000" b="1" dirty="0"/>
          </a:p>
        </p:txBody>
      </p:sp>
    </p:spTree>
    <p:extLst>
      <p:ext uri="{BB962C8B-B14F-4D97-AF65-F5344CB8AC3E}">
        <p14:creationId xmlns:p14="http://schemas.microsoft.com/office/powerpoint/2010/main" val="24191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Original network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269684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sparse 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undirected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unweighted </a:t>
            </a:r>
            <a:endParaRPr dirty="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25" y="347325"/>
            <a:ext cx="3785574" cy="37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0" y="2314421"/>
            <a:ext cx="4526124" cy="2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29617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Degree Distribution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l="3453" r="6366"/>
          <a:stretch/>
        </p:blipFill>
        <p:spPr>
          <a:xfrm>
            <a:off x="209175" y="1416203"/>
            <a:ext cx="4298600" cy="357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r="6367"/>
          <a:stretch/>
        </p:blipFill>
        <p:spPr>
          <a:xfrm>
            <a:off x="4572000" y="1416200"/>
            <a:ext cx="4463170" cy="35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D3A4F7-A160-028C-3E0E-5C443EAC0959}"/>
              </a:ext>
            </a:extLst>
          </p:cNvPr>
          <p:cNvSpPr txBox="1"/>
          <p:nvPr/>
        </p:nvSpPr>
        <p:spPr>
          <a:xfrm>
            <a:off x="5202863" y="1108423"/>
            <a:ext cx="4054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does not satisfy the power law conditions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bg-B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Research Question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395775"/>
            <a:ext cx="735791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2500" b="1" dirty="0">
                <a:solidFill>
                  <a:srgbClr val="000000"/>
                </a:solidFill>
              </a:rPr>
              <a:t>What is the significance of protecting high-degree nodes in misinformation spread?</a:t>
            </a:r>
            <a:endParaRPr lang="en-US" sz="2500" b="1" dirty="0">
              <a:solidFill>
                <a:srgbClr val="0000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What is the spread behavior in our network?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do we want to define the spread simulations?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can we evaluate the results?  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 model on the original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-32225" y="1813725"/>
            <a:ext cx="3740400" cy="1680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Simulated with β=0.1,0.2,0.5</a:t>
            </a:r>
            <a:endParaRPr sz="1400" dirty="0"/>
          </a:p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Starting points:</a:t>
            </a:r>
            <a:endParaRPr sz="1400"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randomly selected node</a:t>
            </a:r>
            <a:endParaRPr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a highly connected node (degree = 623)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977" y="1326849"/>
            <a:ext cx="5642344" cy="2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SIR model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270000" rIns="91425" bIns="1980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Infection probability - 0.5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Initial recovery - 23% (avarage among EU countries)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Recovery probability - 1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Threshold for immunization - 3% of all nodes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/>
              <a:t>Two starting points - random node and a highly connected node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3870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the original network</a:t>
            </a: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" y="2061587"/>
            <a:ext cx="4508205" cy="28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898" y="2004875"/>
            <a:ext cx="4508205" cy="292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334293" y="1353587"/>
            <a:ext cx="23020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0.5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681779" y="1373214"/>
            <a:ext cx="219844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rate: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8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8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</a:t>
            </a:r>
            <a:r>
              <a:rPr lang="en-US" dirty="0"/>
              <a:t>the s</a:t>
            </a:r>
            <a:r>
              <a:rPr lang="ro" dirty="0"/>
              <a:t>ynthetic network</a:t>
            </a: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r="7295"/>
          <a:stretch/>
        </p:blipFill>
        <p:spPr>
          <a:xfrm>
            <a:off x="18429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r="7295"/>
          <a:stretch/>
        </p:blipFill>
        <p:spPr>
          <a:xfrm>
            <a:off x="456184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97432" y="1401723"/>
            <a:ext cx="2497834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  <p:sp>
        <p:nvSpPr>
          <p:cNvPr id="119" name="Google Shape;119;p20"/>
          <p:cNvSpPr txBox="1"/>
          <p:nvPr/>
        </p:nvSpPr>
        <p:spPr>
          <a:xfrm>
            <a:off x="5419799" y="1399562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Distribution of Peak Infection percentages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0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72000" y="1297120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3" y="1929812"/>
            <a:ext cx="4308375" cy="2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00" y="1885850"/>
            <a:ext cx="4440189" cy="2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665</Words>
  <Application>Microsoft Office PowerPoint</Application>
  <PresentationFormat>On-screen Show (16:9)</PresentationFormat>
  <Paragraphs>294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PT Sans Narrow</vt:lpstr>
      <vt:lpstr>Open Sans</vt:lpstr>
      <vt:lpstr>Calibri</vt:lpstr>
      <vt:lpstr>Arial</vt:lpstr>
      <vt:lpstr>Tropic</vt:lpstr>
      <vt:lpstr>Misinformation Protection in Communication Networks</vt:lpstr>
      <vt:lpstr>Original network</vt:lpstr>
      <vt:lpstr>Degree Distribution</vt:lpstr>
      <vt:lpstr>Research Question</vt:lpstr>
      <vt:lpstr>SI model on the original network </vt:lpstr>
      <vt:lpstr>SIR model</vt:lpstr>
      <vt:lpstr>SIR model on the original network</vt:lpstr>
      <vt:lpstr>SIR model on the synthetic network</vt:lpstr>
      <vt:lpstr>Distribution of Peak Infection percentages</vt:lpstr>
      <vt:lpstr>What if we protect the high-degree nodes </vt:lpstr>
      <vt:lpstr>Distribution among simulations</vt:lpstr>
      <vt:lpstr>Random protection</vt:lpstr>
      <vt:lpstr>Conclusion</vt:lpstr>
      <vt:lpstr>Further discussion and possible alternative methods</vt:lpstr>
      <vt:lpstr>Limitations</vt:lpstr>
      <vt:lpstr>Extras</vt:lpstr>
      <vt:lpstr>SI model on the synthetic network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Dimitar Dechev Kochev</cp:lastModifiedBy>
  <cp:revision>3</cp:revision>
  <dcterms:modified xsi:type="dcterms:W3CDTF">2024-12-10T11:04:29Z</dcterms:modified>
</cp:coreProperties>
</file>